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73" r:id="rId2"/>
    <p:sldId id="265" r:id="rId3"/>
    <p:sldId id="266" r:id="rId4"/>
    <p:sldId id="267" r:id="rId5"/>
    <p:sldId id="269" r:id="rId6"/>
    <p:sldId id="275" r:id="rId7"/>
    <p:sldId id="278" r:id="rId8"/>
    <p:sldId id="271" r:id="rId9"/>
    <p:sldId id="270" r:id="rId10"/>
    <p:sldId id="280" r:id="rId11"/>
    <p:sldId id="281" r:id="rId12"/>
    <p:sldId id="274" r:id="rId13"/>
    <p:sldId id="277" r:id="rId14"/>
    <p:sldId id="276" r:id="rId15"/>
    <p:sldId id="268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18" autoAdjust="0"/>
    <p:restoredTop sz="94635" autoAdjust="0"/>
  </p:normalViewPr>
  <p:slideViewPr>
    <p:cSldViewPr>
      <p:cViewPr>
        <p:scale>
          <a:sx n="100" d="100"/>
          <a:sy n="100" d="100"/>
        </p:scale>
        <p:origin x="-1854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062" y="-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E33C71-2DA2-4A50-9A29-5A82DC03A863}" type="doc">
      <dgm:prSet loTypeId="urn:microsoft.com/office/officeart/2009/layout/CircleArrowProcess" loCatId="process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1B9B3FB1-BEA9-4E95-8634-F1F12E7D8A05}">
      <dgm:prSet phldrT="[Text]"/>
      <dgm:spPr/>
      <dgm:t>
        <a:bodyPr/>
        <a:lstStyle/>
        <a:p>
          <a:r>
            <a:rPr lang="en-US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Validated Fuel, Distance and Tax Data</a:t>
          </a:r>
          <a:endParaRPr lang="en-US" b="1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489FA4AC-741B-4F7E-B92A-B96CAE0EB765}" type="parTrans" cxnId="{0073FAB6-C1D1-4245-AC31-0289CAEBBB6F}">
      <dgm:prSet/>
      <dgm:spPr/>
      <dgm:t>
        <a:bodyPr/>
        <a:lstStyle/>
        <a:p>
          <a:endParaRPr lang="en-US" b="1" cap="none" spc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A15CD3FB-B0D5-4E1D-9AAF-6A6283AC0881}" type="sibTrans" cxnId="{0073FAB6-C1D1-4245-AC31-0289CAEBBB6F}">
      <dgm:prSet/>
      <dgm:spPr/>
      <dgm:t>
        <a:bodyPr/>
        <a:lstStyle/>
        <a:p>
          <a:endParaRPr lang="en-US" b="1" cap="none" spc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54E884FD-D736-4D71-98D3-80C16B09F8F5}">
      <dgm:prSet phldrT="[Text]"/>
      <dgm:spPr/>
      <dgm:t>
        <a:bodyPr/>
        <a:lstStyle/>
        <a:p>
          <a:r>
            <a:rPr lang="en-US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Data Analytics</a:t>
          </a:r>
          <a:endParaRPr lang="en-US" b="1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ED9E1A62-0FCB-441F-831C-929DF97099D8}" type="parTrans" cxnId="{3A0960E6-CC0D-4462-8FBC-5F320910F9EC}">
      <dgm:prSet/>
      <dgm:spPr/>
      <dgm:t>
        <a:bodyPr/>
        <a:lstStyle/>
        <a:p>
          <a:endParaRPr lang="en-US" b="1" cap="none" spc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E1D5D8B2-68B1-4877-8A94-F1582C3D9C71}" type="sibTrans" cxnId="{3A0960E6-CC0D-4462-8FBC-5F320910F9EC}">
      <dgm:prSet/>
      <dgm:spPr/>
      <dgm:t>
        <a:bodyPr/>
        <a:lstStyle/>
        <a:p>
          <a:endParaRPr lang="en-US" b="1" cap="none" spc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1A954131-9ACB-4851-8694-F7C046A6E84D}">
      <dgm:prSet phldrT="[Text]"/>
      <dgm:spPr/>
      <dgm:t>
        <a:bodyPr/>
        <a:lstStyle/>
        <a:p>
          <a:r>
            <a:rPr lang="en-US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Information for Decision Making </a:t>
          </a:r>
          <a:endParaRPr lang="en-US" b="1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49198CC3-86BA-4B4A-A85D-C9560FFFF043}" type="parTrans" cxnId="{CA41C38A-FF46-446C-81F7-6151DF6CA45F}">
      <dgm:prSet/>
      <dgm:spPr/>
      <dgm:t>
        <a:bodyPr/>
        <a:lstStyle/>
        <a:p>
          <a:endParaRPr lang="en-US" b="1" cap="none" spc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ECA7B4FC-A6D8-4DF8-BF64-ABA55C1A6E2C}" type="sibTrans" cxnId="{CA41C38A-FF46-446C-81F7-6151DF6CA45F}">
      <dgm:prSet/>
      <dgm:spPr/>
      <dgm:t>
        <a:bodyPr/>
        <a:lstStyle/>
        <a:p>
          <a:endParaRPr lang="en-US" b="1" cap="none" spc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2654E7A7-FEE9-44EC-8D7F-24BD26AC66DD}" type="pres">
      <dgm:prSet presAssocID="{45E33C71-2DA2-4A50-9A29-5A82DC03A863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0A4D693-FFAE-4150-8BF6-2F65402A7DD0}" type="pres">
      <dgm:prSet presAssocID="{1B9B3FB1-BEA9-4E95-8634-F1F12E7D8A05}" presName="Accent1" presStyleCnt="0"/>
      <dgm:spPr/>
    </dgm:pt>
    <dgm:pt modelId="{BBD7F74C-A7F2-4ECE-9C46-7F869B328AE5}" type="pres">
      <dgm:prSet presAssocID="{1B9B3FB1-BEA9-4E95-8634-F1F12E7D8A05}" presName="Accent" presStyleLbl="node1" presStyleIdx="0" presStyleCnt="3" custAng="16200000" custScaleX="138726" custScaleY="136596" custLinFactNeighborX="-15827" custLinFactNeighborY="43939"/>
      <dgm:spPr/>
    </dgm:pt>
    <dgm:pt modelId="{1B56374B-1224-41A3-A7D2-212C53B761CC}" type="pres">
      <dgm:prSet presAssocID="{1B9B3FB1-BEA9-4E95-8634-F1F12E7D8A05}" presName="Parent1" presStyleLbl="revTx" presStyleIdx="0" presStyleCnt="3" custScaleX="127494" custScaleY="202501" custLinFactX="-100000" custLinFactY="100000" custLinFactNeighborX="-176252" custLinFactNeighborY="11603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3ED4FC-0090-4137-B6B6-C7D4FD717104}" type="pres">
      <dgm:prSet presAssocID="{54E884FD-D736-4D71-98D3-80C16B09F8F5}" presName="Accent2" presStyleCnt="0"/>
      <dgm:spPr/>
    </dgm:pt>
    <dgm:pt modelId="{81990E7D-DE9A-4215-A046-B9F683BFCD44}" type="pres">
      <dgm:prSet presAssocID="{54E884FD-D736-4D71-98D3-80C16B09F8F5}" presName="Accent" presStyleLbl="node1" presStyleIdx="1" presStyleCnt="3" custAng="16200000" custScaleX="152525" custScaleY="155540" custLinFactX="-21681" custLinFactNeighborX="-100000" custLinFactNeighborY="-2801"/>
      <dgm:spPr/>
    </dgm:pt>
    <dgm:pt modelId="{DDB6B054-490F-4479-91A7-8583C75DB343}" type="pres">
      <dgm:prSet presAssocID="{54E884FD-D736-4D71-98D3-80C16B09F8F5}" presName="Parent2" presStyleLbl="revTx" presStyleIdx="1" presStyleCnt="3" custScaleY="210001" custLinFactNeighborX="14095" custLinFactNeighborY="-6079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FB4E2E-EFE0-43C7-BF1A-730AFF58C60E}" type="pres">
      <dgm:prSet presAssocID="{1A954131-9ACB-4851-8694-F7C046A6E84D}" presName="Accent3" presStyleCnt="0"/>
      <dgm:spPr/>
    </dgm:pt>
    <dgm:pt modelId="{9397E00B-858C-446B-81C2-BA51B6D944C7}" type="pres">
      <dgm:prSet presAssocID="{1A954131-9ACB-4851-8694-F7C046A6E84D}" presName="Accent" presStyleLbl="node1" presStyleIdx="2" presStyleCnt="3" custScaleX="161695" custScaleY="164448" custLinFactX="36275" custLinFactNeighborX="100000" custLinFactNeighborY="-71999"/>
      <dgm:spPr/>
    </dgm:pt>
    <dgm:pt modelId="{C35F2867-8F22-457C-ACFC-4FCB6829131D}" type="pres">
      <dgm:prSet presAssocID="{1A954131-9ACB-4851-8694-F7C046A6E84D}" presName="Parent3" presStyleLbl="revTx" presStyleIdx="2" presStyleCnt="3" custScaleX="161187" custScaleY="237500" custLinFactX="100000" custLinFactY="-100000" custLinFactNeighborX="107746" custLinFactNeighborY="-11042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A0960E6-CC0D-4462-8FBC-5F320910F9EC}" srcId="{45E33C71-2DA2-4A50-9A29-5A82DC03A863}" destId="{54E884FD-D736-4D71-98D3-80C16B09F8F5}" srcOrd="1" destOrd="0" parTransId="{ED9E1A62-0FCB-441F-831C-929DF97099D8}" sibTransId="{E1D5D8B2-68B1-4877-8A94-F1582C3D9C71}"/>
    <dgm:cxn modelId="{0073FAB6-C1D1-4245-AC31-0289CAEBBB6F}" srcId="{45E33C71-2DA2-4A50-9A29-5A82DC03A863}" destId="{1B9B3FB1-BEA9-4E95-8634-F1F12E7D8A05}" srcOrd="0" destOrd="0" parTransId="{489FA4AC-741B-4F7E-B92A-B96CAE0EB765}" sibTransId="{A15CD3FB-B0D5-4E1D-9AAF-6A6283AC0881}"/>
    <dgm:cxn modelId="{CA41C38A-FF46-446C-81F7-6151DF6CA45F}" srcId="{45E33C71-2DA2-4A50-9A29-5A82DC03A863}" destId="{1A954131-9ACB-4851-8694-F7C046A6E84D}" srcOrd="2" destOrd="0" parTransId="{49198CC3-86BA-4B4A-A85D-C9560FFFF043}" sibTransId="{ECA7B4FC-A6D8-4DF8-BF64-ABA55C1A6E2C}"/>
    <dgm:cxn modelId="{2E62F202-EA80-47BE-8A8C-DECF5FB262BB}" type="presOf" srcId="{54E884FD-D736-4D71-98D3-80C16B09F8F5}" destId="{DDB6B054-490F-4479-91A7-8583C75DB343}" srcOrd="0" destOrd="0" presId="urn:microsoft.com/office/officeart/2009/layout/CircleArrowProcess"/>
    <dgm:cxn modelId="{DE8F970B-57DF-48B2-BD75-129C2C909769}" type="presOf" srcId="{45E33C71-2DA2-4A50-9A29-5A82DC03A863}" destId="{2654E7A7-FEE9-44EC-8D7F-24BD26AC66DD}" srcOrd="0" destOrd="0" presId="urn:microsoft.com/office/officeart/2009/layout/CircleArrowProcess"/>
    <dgm:cxn modelId="{62E77562-318D-4F19-87D7-2940ECE849FD}" type="presOf" srcId="{1B9B3FB1-BEA9-4E95-8634-F1F12E7D8A05}" destId="{1B56374B-1224-41A3-A7D2-212C53B761CC}" srcOrd="0" destOrd="0" presId="urn:microsoft.com/office/officeart/2009/layout/CircleArrowProcess"/>
    <dgm:cxn modelId="{83158AB7-310C-4093-9159-3A3E0379D4BE}" type="presOf" srcId="{1A954131-9ACB-4851-8694-F7C046A6E84D}" destId="{C35F2867-8F22-457C-ACFC-4FCB6829131D}" srcOrd="0" destOrd="0" presId="urn:microsoft.com/office/officeart/2009/layout/CircleArrowProcess"/>
    <dgm:cxn modelId="{FF690B54-E1D7-4553-B184-4B00FD13CE16}" type="presParOf" srcId="{2654E7A7-FEE9-44EC-8D7F-24BD26AC66DD}" destId="{90A4D693-FFAE-4150-8BF6-2F65402A7DD0}" srcOrd="0" destOrd="0" presId="urn:microsoft.com/office/officeart/2009/layout/CircleArrowProcess"/>
    <dgm:cxn modelId="{93D0B5A9-2786-4D7F-AEDF-25F3278B9079}" type="presParOf" srcId="{90A4D693-FFAE-4150-8BF6-2F65402A7DD0}" destId="{BBD7F74C-A7F2-4ECE-9C46-7F869B328AE5}" srcOrd="0" destOrd="0" presId="urn:microsoft.com/office/officeart/2009/layout/CircleArrowProcess"/>
    <dgm:cxn modelId="{C6E3E1D8-FFEB-4F16-8099-C2F953019E62}" type="presParOf" srcId="{2654E7A7-FEE9-44EC-8D7F-24BD26AC66DD}" destId="{1B56374B-1224-41A3-A7D2-212C53B761CC}" srcOrd="1" destOrd="0" presId="urn:microsoft.com/office/officeart/2009/layout/CircleArrowProcess"/>
    <dgm:cxn modelId="{6F48EC04-147A-49FB-8B5E-6A5BD6936841}" type="presParOf" srcId="{2654E7A7-FEE9-44EC-8D7F-24BD26AC66DD}" destId="{1A3ED4FC-0090-4137-B6B6-C7D4FD717104}" srcOrd="2" destOrd="0" presId="urn:microsoft.com/office/officeart/2009/layout/CircleArrowProcess"/>
    <dgm:cxn modelId="{706899D7-2452-40E2-B6EE-59589A312470}" type="presParOf" srcId="{1A3ED4FC-0090-4137-B6B6-C7D4FD717104}" destId="{81990E7D-DE9A-4215-A046-B9F683BFCD44}" srcOrd="0" destOrd="0" presId="urn:microsoft.com/office/officeart/2009/layout/CircleArrowProcess"/>
    <dgm:cxn modelId="{48E3F3D7-BF00-40D1-A31F-6D86A5FD540A}" type="presParOf" srcId="{2654E7A7-FEE9-44EC-8D7F-24BD26AC66DD}" destId="{DDB6B054-490F-4479-91A7-8583C75DB343}" srcOrd="3" destOrd="0" presId="urn:microsoft.com/office/officeart/2009/layout/CircleArrowProcess"/>
    <dgm:cxn modelId="{4EC19D6C-66FA-4EE3-8004-1D07C9631A67}" type="presParOf" srcId="{2654E7A7-FEE9-44EC-8D7F-24BD26AC66DD}" destId="{98FB4E2E-EFE0-43C7-BF1A-730AFF58C60E}" srcOrd="4" destOrd="0" presId="urn:microsoft.com/office/officeart/2009/layout/CircleArrowProcess"/>
    <dgm:cxn modelId="{9793094A-28CC-4C20-AE4F-FCD4E0ABB41A}" type="presParOf" srcId="{98FB4E2E-EFE0-43C7-BF1A-730AFF58C60E}" destId="{9397E00B-858C-446B-81C2-BA51B6D944C7}" srcOrd="0" destOrd="0" presId="urn:microsoft.com/office/officeart/2009/layout/CircleArrowProcess"/>
    <dgm:cxn modelId="{04ED36F9-5D92-4DA1-8010-87671F62669E}" type="presParOf" srcId="{2654E7A7-FEE9-44EC-8D7F-24BD26AC66DD}" destId="{C35F2867-8F22-457C-ACFC-4FCB6829131D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A135DA-088C-4F6A-A0A8-76A204CB2820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>
        <a:scene3d>
          <a:camera prst="orthographicFront"/>
          <a:lightRig rig="threePt" dir="t">
            <a:rot lat="0" lon="0" rev="1800000"/>
          </a:lightRig>
        </a:scene3d>
      </dgm:spPr>
      <dgm:t>
        <a:bodyPr/>
        <a:lstStyle/>
        <a:p>
          <a:endParaRPr lang="en-US"/>
        </a:p>
      </dgm:t>
    </dgm:pt>
    <dgm:pt modelId="{093A52C1-DAC4-4971-A1F1-C8BCCA50F37C}">
      <dgm:prSet phldrT="[Text]"/>
      <dgm:spPr>
        <a:sp3d>
          <a:bevelT/>
          <a:bevelB/>
        </a:sp3d>
      </dgm:spPr>
      <dgm:t>
        <a:bodyPr/>
        <a:lstStyle/>
        <a:p>
          <a:r>
            <a:rPr lang="en-US" dirty="0" smtClean="0"/>
            <a:t>Data</a:t>
          </a:r>
          <a:endParaRPr lang="en-US" dirty="0"/>
        </a:p>
      </dgm:t>
    </dgm:pt>
    <dgm:pt modelId="{44D30E7D-6AEA-4B56-BAB2-A7F1E166198F}" type="parTrans" cxnId="{4F3ED2C3-EE03-4165-AA87-B119FC327011}">
      <dgm:prSet/>
      <dgm:spPr/>
      <dgm:t>
        <a:bodyPr/>
        <a:lstStyle/>
        <a:p>
          <a:endParaRPr lang="en-US"/>
        </a:p>
      </dgm:t>
    </dgm:pt>
    <dgm:pt modelId="{9F58B92A-E9AC-4E03-A2DB-CDA82057D7A8}" type="sibTrans" cxnId="{4F3ED2C3-EE03-4165-AA87-B119FC327011}">
      <dgm:prSet/>
      <dgm:spPr/>
      <dgm:t>
        <a:bodyPr/>
        <a:lstStyle/>
        <a:p>
          <a:endParaRPr lang="en-US"/>
        </a:p>
      </dgm:t>
    </dgm:pt>
    <dgm:pt modelId="{F4F6106F-62FD-4BC6-A9C7-69B8DDFCD994}">
      <dgm:prSet phldrT="[Text]" custT="1"/>
      <dgm:spPr>
        <a:sp3d>
          <a:bevelT/>
          <a:bevelB/>
        </a:sp3d>
      </dgm:spPr>
      <dgm:t>
        <a:bodyPr/>
        <a:lstStyle/>
        <a:p>
          <a:r>
            <a:rPr lang="en-US" sz="2000" dirty="0" smtClean="0"/>
            <a:t>Dashboard</a:t>
          </a:r>
          <a:endParaRPr lang="en-US" sz="2000" dirty="0"/>
        </a:p>
      </dgm:t>
    </dgm:pt>
    <dgm:pt modelId="{49E9619B-53F8-4157-A189-2C5270CBAF53}" type="parTrans" cxnId="{C3FBF007-4D2D-41D6-9BBA-A13B18D332D6}">
      <dgm:prSet/>
      <dgm:spPr/>
      <dgm:t>
        <a:bodyPr/>
        <a:lstStyle/>
        <a:p>
          <a:endParaRPr lang="en-US"/>
        </a:p>
      </dgm:t>
    </dgm:pt>
    <dgm:pt modelId="{34E4F3F3-DE5F-4949-9F52-7490E80BA18E}" type="sibTrans" cxnId="{C3FBF007-4D2D-41D6-9BBA-A13B18D332D6}">
      <dgm:prSet/>
      <dgm:spPr>
        <a:sp3d>
          <a:bevelT/>
          <a:bevelB/>
        </a:sp3d>
      </dgm:spPr>
      <dgm:t>
        <a:bodyPr/>
        <a:lstStyle/>
        <a:p>
          <a:endParaRPr lang="en-US"/>
        </a:p>
      </dgm:t>
    </dgm:pt>
    <dgm:pt modelId="{86658524-52F3-4666-81CA-6E2919933B64}">
      <dgm:prSet phldrT="[Text]" custT="1"/>
      <dgm:spPr>
        <a:sp3d>
          <a:bevelT/>
          <a:bevelB/>
        </a:sp3d>
      </dgm:spPr>
      <dgm:t>
        <a:bodyPr/>
        <a:lstStyle/>
        <a:p>
          <a:r>
            <a:rPr lang="en-US" sz="2000" dirty="0" smtClean="0"/>
            <a:t>Charts</a:t>
          </a:r>
          <a:endParaRPr lang="en-US" sz="2000" dirty="0"/>
        </a:p>
      </dgm:t>
    </dgm:pt>
    <dgm:pt modelId="{F8655C1E-3ED6-4E26-9D38-4CA6675CEE87}" type="parTrans" cxnId="{9EF4C43D-30B8-4D23-BC16-6F82FD5A7654}">
      <dgm:prSet/>
      <dgm:spPr/>
      <dgm:t>
        <a:bodyPr/>
        <a:lstStyle/>
        <a:p>
          <a:endParaRPr lang="en-US"/>
        </a:p>
      </dgm:t>
    </dgm:pt>
    <dgm:pt modelId="{22EE1D19-070D-45C6-9096-CD1B889529F4}" type="sibTrans" cxnId="{9EF4C43D-30B8-4D23-BC16-6F82FD5A7654}">
      <dgm:prSet/>
      <dgm:spPr>
        <a:sp3d>
          <a:bevelT/>
          <a:bevelB/>
        </a:sp3d>
      </dgm:spPr>
      <dgm:t>
        <a:bodyPr/>
        <a:lstStyle/>
        <a:p>
          <a:endParaRPr lang="en-US"/>
        </a:p>
      </dgm:t>
    </dgm:pt>
    <dgm:pt modelId="{BAA8B142-B1BC-476D-8B24-8CE4A7B0DA89}">
      <dgm:prSet phldrT="[Text]" custT="1"/>
      <dgm:spPr>
        <a:sp3d>
          <a:bevelT/>
          <a:bevelB/>
        </a:sp3d>
      </dgm:spPr>
      <dgm:t>
        <a:bodyPr/>
        <a:lstStyle/>
        <a:p>
          <a:r>
            <a:rPr lang="en-US" sz="2000" dirty="0" smtClean="0"/>
            <a:t>Infographics</a:t>
          </a:r>
          <a:endParaRPr lang="en-US" sz="2000" dirty="0"/>
        </a:p>
      </dgm:t>
    </dgm:pt>
    <dgm:pt modelId="{E4CB2372-26CD-44B3-A0BB-849E858EB1B8}" type="parTrans" cxnId="{671AE8BC-722F-4652-A04B-A1F6652FDAA4}">
      <dgm:prSet/>
      <dgm:spPr/>
      <dgm:t>
        <a:bodyPr/>
        <a:lstStyle/>
        <a:p>
          <a:endParaRPr lang="en-US"/>
        </a:p>
      </dgm:t>
    </dgm:pt>
    <dgm:pt modelId="{F91E7C99-4CEB-452B-A21A-57932BE68EB8}" type="sibTrans" cxnId="{671AE8BC-722F-4652-A04B-A1F6652FDAA4}">
      <dgm:prSet/>
      <dgm:spPr>
        <a:sp3d>
          <a:bevelT/>
          <a:bevelB/>
        </a:sp3d>
      </dgm:spPr>
      <dgm:t>
        <a:bodyPr/>
        <a:lstStyle/>
        <a:p>
          <a:endParaRPr lang="en-US"/>
        </a:p>
      </dgm:t>
    </dgm:pt>
    <dgm:pt modelId="{CA8B511A-3389-4ACD-ADB8-E54F80F62ADD}">
      <dgm:prSet phldrT="[Text]" custT="1"/>
      <dgm:spPr>
        <a:sp3d>
          <a:bevelT/>
          <a:bevelB/>
        </a:sp3d>
      </dgm:spPr>
      <dgm:t>
        <a:bodyPr/>
        <a:lstStyle/>
        <a:p>
          <a:r>
            <a:rPr lang="en-US" sz="2000" dirty="0" smtClean="0"/>
            <a:t>Reports</a:t>
          </a:r>
          <a:endParaRPr lang="en-US" sz="2000" dirty="0"/>
        </a:p>
      </dgm:t>
    </dgm:pt>
    <dgm:pt modelId="{413E75EA-AE70-4C8F-85A2-5F065094A411}" type="parTrans" cxnId="{50DFF400-B2D2-405A-BFF1-E84D0C60CF1B}">
      <dgm:prSet/>
      <dgm:spPr/>
      <dgm:t>
        <a:bodyPr/>
        <a:lstStyle/>
        <a:p>
          <a:endParaRPr lang="en-US"/>
        </a:p>
      </dgm:t>
    </dgm:pt>
    <dgm:pt modelId="{D45908B1-DF37-4E07-8D32-2996F83D4A27}" type="sibTrans" cxnId="{50DFF400-B2D2-405A-BFF1-E84D0C60CF1B}">
      <dgm:prSet/>
      <dgm:spPr>
        <a:sp3d>
          <a:bevelT/>
          <a:bevelB/>
        </a:sp3d>
      </dgm:spPr>
      <dgm:t>
        <a:bodyPr/>
        <a:lstStyle/>
        <a:p>
          <a:endParaRPr lang="en-US"/>
        </a:p>
      </dgm:t>
    </dgm:pt>
    <dgm:pt modelId="{30EFBB88-066A-4A17-A898-47CC26134F96}" type="pres">
      <dgm:prSet presAssocID="{A2A135DA-088C-4F6A-A0A8-76A204CB282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6BB4A72-2333-4B35-85BA-FC5F17C8F4B6}" type="pres">
      <dgm:prSet presAssocID="{093A52C1-DAC4-4971-A1F1-C8BCCA50F37C}" presName="centerShape" presStyleLbl="node0" presStyleIdx="0" presStyleCnt="1"/>
      <dgm:spPr/>
      <dgm:t>
        <a:bodyPr/>
        <a:lstStyle/>
        <a:p>
          <a:endParaRPr lang="en-US"/>
        </a:p>
      </dgm:t>
    </dgm:pt>
    <dgm:pt modelId="{F65C1E10-DF8C-4ACD-B709-C6202BE7D114}" type="pres">
      <dgm:prSet presAssocID="{F4F6106F-62FD-4BC6-A9C7-69B8DDFCD994}" presName="node" presStyleLbl="node1" presStyleIdx="0" presStyleCnt="4" custScaleX="198035" custScaleY="1231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B92156-CBD0-4B13-AE01-7DC2F6281D3B}" type="pres">
      <dgm:prSet presAssocID="{F4F6106F-62FD-4BC6-A9C7-69B8DDFCD994}" presName="dummy" presStyleCnt="0"/>
      <dgm:spPr>
        <a:sp3d>
          <a:bevelT/>
          <a:bevelB/>
        </a:sp3d>
      </dgm:spPr>
    </dgm:pt>
    <dgm:pt modelId="{5C32A05E-874A-4653-BD6B-C9AFD5FCB396}" type="pres">
      <dgm:prSet presAssocID="{34E4F3F3-DE5F-4949-9F52-7490E80BA18E}" presName="sibTrans" presStyleLbl="sibTrans2D1" presStyleIdx="0" presStyleCnt="4"/>
      <dgm:spPr/>
      <dgm:t>
        <a:bodyPr/>
        <a:lstStyle/>
        <a:p>
          <a:endParaRPr lang="en-US"/>
        </a:p>
      </dgm:t>
    </dgm:pt>
    <dgm:pt modelId="{57350FA7-C2B9-4D20-8D2C-4E4FE825DB3C}" type="pres">
      <dgm:prSet presAssocID="{86658524-52F3-4666-81CA-6E2919933B64}" presName="node" presStyleLbl="node1" presStyleIdx="1" presStyleCnt="4" custScaleX="121411" custScaleY="191832" custRadScaleRad="100390" custRadScaleInc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39B7BC-48C7-4239-A1F4-2B6DF42920D3}" type="pres">
      <dgm:prSet presAssocID="{86658524-52F3-4666-81CA-6E2919933B64}" presName="dummy" presStyleCnt="0"/>
      <dgm:spPr>
        <a:sp3d>
          <a:bevelT/>
          <a:bevelB/>
        </a:sp3d>
      </dgm:spPr>
    </dgm:pt>
    <dgm:pt modelId="{7F9C1A9A-D6E7-4B50-87BC-A2F870A9ADB5}" type="pres">
      <dgm:prSet presAssocID="{22EE1D19-070D-45C6-9096-CD1B889529F4}" presName="sibTrans" presStyleLbl="sibTrans2D1" presStyleIdx="1" presStyleCnt="4"/>
      <dgm:spPr/>
      <dgm:t>
        <a:bodyPr/>
        <a:lstStyle/>
        <a:p>
          <a:endParaRPr lang="en-US"/>
        </a:p>
      </dgm:t>
    </dgm:pt>
    <dgm:pt modelId="{4636B747-97DC-4017-855B-0EB650509739}" type="pres">
      <dgm:prSet presAssocID="{BAA8B142-B1BC-476D-8B24-8CE4A7B0DA89}" presName="node" presStyleLbl="node1" presStyleIdx="2" presStyleCnt="4" custScaleX="212879" custScaleY="1251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C76F71-D5BD-4C24-920D-E707C39BD1B5}" type="pres">
      <dgm:prSet presAssocID="{BAA8B142-B1BC-476D-8B24-8CE4A7B0DA89}" presName="dummy" presStyleCnt="0"/>
      <dgm:spPr>
        <a:sp3d>
          <a:bevelT/>
          <a:bevelB/>
        </a:sp3d>
      </dgm:spPr>
    </dgm:pt>
    <dgm:pt modelId="{F06E0A2A-5A15-425F-BF46-684B3D2259A4}" type="pres">
      <dgm:prSet presAssocID="{F91E7C99-4CEB-452B-A21A-57932BE68EB8}" presName="sibTrans" presStyleLbl="sibTrans2D1" presStyleIdx="2" presStyleCnt="4"/>
      <dgm:spPr/>
      <dgm:t>
        <a:bodyPr/>
        <a:lstStyle/>
        <a:p>
          <a:endParaRPr lang="en-US"/>
        </a:p>
      </dgm:t>
    </dgm:pt>
    <dgm:pt modelId="{822C0714-77B9-434B-80C2-009FEBE1D720}" type="pres">
      <dgm:prSet presAssocID="{CA8B511A-3389-4ACD-ADB8-E54F80F62ADD}" presName="node" presStyleLbl="node1" presStyleIdx="3" presStyleCnt="4" custScaleX="121985" custScaleY="1918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EF06ED-D50A-4302-BDFE-03B19B356E59}" type="pres">
      <dgm:prSet presAssocID="{CA8B511A-3389-4ACD-ADB8-E54F80F62ADD}" presName="dummy" presStyleCnt="0"/>
      <dgm:spPr>
        <a:sp3d>
          <a:bevelT/>
          <a:bevelB/>
        </a:sp3d>
      </dgm:spPr>
    </dgm:pt>
    <dgm:pt modelId="{CE8D6773-8028-4D8C-B0F2-B00E4F97B068}" type="pres">
      <dgm:prSet presAssocID="{D45908B1-DF37-4E07-8D32-2996F83D4A27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44295754-4F55-4079-9145-A649651AB2B6}" type="presOf" srcId="{F4F6106F-62FD-4BC6-A9C7-69B8DDFCD994}" destId="{F65C1E10-DF8C-4ACD-B709-C6202BE7D114}" srcOrd="0" destOrd="0" presId="urn:microsoft.com/office/officeart/2005/8/layout/radial6"/>
    <dgm:cxn modelId="{C3FBF007-4D2D-41D6-9BBA-A13B18D332D6}" srcId="{093A52C1-DAC4-4971-A1F1-C8BCCA50F37C}" destId="{F4F6106F-62FD-4BC6-A9C7-69B8DDFCD994}" srcOrd="0" destOrd="0" parTransId="{49E9619B-53F8-4157-A189-2C5270CBAF53}" sibTransId="{34E4F3F3-DE5F-4949-9F52-7490E80BA18E}"/>
    <dgm:cxn modelId="{425C0C99-12FD-4FFB-81F2-C1F195C9DCEF}" type="presOf" srcId="{86658524-52F3-4666-81CA-6E2919933B64}" destId="{57350FA7-C2B9-4D20-8D2C-4E4FE825DB3C}" srcOrd="0" destOrd="0" presId="urn:microsoft.com/office/officeart/2005/8/layout/radial6"/>
    <dgm:cxn modelId="{C4B1F16D-13C2-47E8-B777-9BC81A9D46DD}" type="presOf" srcId="{A2A135DA-088C-4F6A-A0A8-76A204CB2820}" destId="{30EFBB88-066A-4A17-A898-47CC26134F96}" srcOrd="0" destOrd="0" presId="urn:microsoft.com/office/officeart/2005/8/layout/radial6"/>
    <dgm:cxn modelId="{6779AB5F-17BA-438A-A150-21D475CA9B2B}" type="presOf" srcId="{CA8B511A-3389-4ACD-ADB8-E54F80F62ADD}" destId="{822C0714-77B9-434B-80C2-009FEBE1D720}" srcOrd="0" destOrd="0" presId="urn:microsoft.com/office/officeart/2005/8/layout/radial6"/>
    <dgm:cxn modelId="{C544EF53-7E58-4D9A-AC5C-F87D520F9E16}" type="presOf" srcId="{34E4F3F3-DE5F-4949-9F52-7490E80BA18E}" destId="{5C32A05E-874A-4653-BD6B-C9AFD5FCB396}" srcOrd="0" destOrd="0" presId="urn:microsoft.com/office/officeart/2005/8/layout/radial6"/>
    <dgm:cxn modelId="{BCC16A3E-6915-44F8-AB08-FB2C9A30E44E}" type="presOf" srcId="{BAA8B142-B1BC-476D-8B24-8CE4A7B0DA89}" destId="{4636B747-97DC-4017-855B-0EB650509739}" srcOrd="0" destOrd="0" presId="urn:microsoft.com/office/officeart/2005/8/layout/radial6"/>
    <dgm:cxn modelId="{50DFF400-B2D2-405A-BFF1-E84D0C60CF1B}" srcId="{093A52C1-DAC4-4971-A1F1-C8BCCA50F37C}" destId="{CA8B511A-3389-4ACD-ADB8-E54F80F62ADD}" srcOrd="3" destOrd="0" parTransId="{413E75EA-AE70-4C8F-85A2-5F065094A411}" sibTransId="{D45908B1-DF37-4E07-8D32-2996F83D4A27}"/>
    <dgm:cxn modelId="{CECCD9AA-1BBC-4616-B0E2-EEE57F6C49F0}" type="presOf" srcId="{D45908B1-DF37-4E07-8D32-2996F83D4A27}" destId="{CE8D6773-8028-4D8C-B0F2-B00E4F97B068}" srcOrd="0" destOrd="0" presId="urn:microsoft.com/office/officeart/2005/8/layout/radial6"/>
    <dgm:cxn modelId="{2C1C90A7-EEEA-419A-BA0E-24B783B345A8}" type="presOf" srcId="{22EE1D19-070D-45C6-9096-CD1B889529F4}" destId="{7F9C1A9A-D6E7-4B50-87BC-A2F870A9ADB5}" srcOrd="0" destOrd="0" presId="urn:microsoft.com/office/officeart/2005/8/layout/radial6"/>
    <dgm:cxn modelId="{9EF4C43D-30B8-4D23-BC16-6F82FD5A7654}" srcId="{093A52C1-DAC4-4971-A1F1-C8BCCA50F37C}" destId="{86658524-52F3-4666-81CA-6E2919933B64}" srcOrd="1" destOrd="0" parTransId="{F8655C1E-3ED6-4E26-9D38-4CA6675CEE87}" sibTransId="{22EE1D19-070D-45C6-9096-CD1B889529F4}"/>
    <dgm:cxn modelId="{A77DCCEF-79C9-4719-AD8E-D928A615389E}" type="presOf" srcId="{093A52C1-DAC4-4971-A1F1-C8BCCA50F37C}" destId="{66BB4A72-2333-4B35-85BA-FC5F17C8F4B6}" srcOrd="0" destOrd="0" presId="urn:microsoft.com/office/officeart/2005/8/layout/radial6"/>
    <dgm:cxn modelId="{58F7BBFA-6F46-4688-9EFF-2E80A3327719}" type="presOf" srcId="{F91E7C99-4CEB-452B-A21A-57932BE68EB8}" destId="{F06E0A2A-5A15-425F-BF46-684B3D2259A4}" srcOrd="0" destOrd="0" presId="urn:microsoft.com/office/officeart/2005/8/layout/radial6"/>
    <dgm:cxn modelId="{4F3ED2C3-EE03-4165-AA87-B119FC327011}" srcId="{A2A135DA-088C-4F6A-A0A8-76A204CB2820}" destId="{093A52C1-DAC4-4971-A1F1-C8BCCA50F37C}" srcOrd="0" destOrd="0" parTransId="{44D30E7D-6AEA-4B56-BAB2-A7F1E166198F}" sibTransId="{9F58B92A-E9AC-4E03-A2DB-CDA82057D7A8}"/>
    <dgm:cxn modelId="{671AE8BC-722F-4652-A04B-A1F6652FDAA4}" srcId="{093A52C1-DAC4-4971-A1F1-C8BCCA50F37C}" destId="{BAA8B142-B1BC-476D-8B24-8CE4A7B0DA89}" srcOrd="2" destOrd="0" parTransId="{E4CB2372-26CD-44B3-A0BB-849E858EB1B8}" sibTransId="{F91E7C99-4CEB-452B-A21A-57932BE68EB8}"/>
    <dgm:cxn modelId="{22DE1D7F-F2CC-4BFF-AE2B-ED3F0909655D}" type="presParOf" srcId="{30EFBB88-066A-4A17-A898-47CC26134F96}" destId="{66BB4A72-2333-4B35-85BA-FC5F17C8F4B6}" srcOrd="0" destOrd="0" presId="urn:microsoft.com/office/officeart/2005/8/layout/radial6"/>
    <dgm:cxn modelId="{CEC4DC12-8A2D-4B8C-AE82-386AE9667F21}" type="presParOf" srcId="{30EFBB88-066A-4A17-A898-47CC26134F96}" destId="{F65C1E10-DF8C-4ACD-B709-C6202BE7D114}" srcOrd="1" destOrd="0" presId="urn:microsoft.com/office/officeart/2005/8/layout/radial6"/>
    <dgm:cxn modelId="{40028CC1-18A3-48B9-A1C0-09A9F4FC7D33}" type="presParOf" srcId="{30EFBB88-066A-4A17-A898-47CC26134F96}" destId="{68B92156-CBD0-4B13-AE01-7DC2F6281D3B}" srcOrd="2" destOrd="0" presId="urn:microsoft.com/office/officeart/2005/8/layout/radial6"/>
    <dgm:cxn modelId="{E14C88C6-D0B3-47B5-A5C6-180289FB8506}" type="presParOf" srcId="{30EFBB88-066A-4A17-A898-47CC26134F96}" destId="{5C32A05E-874A-4653-BD6B-C9AFD5FCB396}" srcOrd="3" destOrd="0" presId="urn:microsoft.com/office/officeart/2005/8/layout/radial6"/>
    <dgm:cxn modelId="{71723E61-13E3-4C44-9D2F-65DE8D785730}" type="presParOf" srcId="{30EFBB88-066A-4A17-A898-47CC26134F96}" destId="{57350FA7-C2B9-4D20-8D2C-4E4FE825DB3C}" srcOrd="4" destOrd="0" presId="urn:microsoft.com/office/officeart/2005/8/layout/radial6"/>
    <dgm:cxn modelId="{A5FFDFC0-2066-4AEB-919B-2A0E1BD96485}" type="presParOf" srcId="{30EFBB88-066A-4A17-A898-47CC26134F96}" destId="{0A39B7BC-48C7-4239-A1F4-2B6DF42920D3}" srcOrd="5" destOrd="0" presId="urn:microsoft.com/office/officeart/2005/8/layout/radial6"/>
    <dgm:cxn modelId="{086D429A-500F-41F6-80EB-235EDADBC9E1}" type="presParOf" srcId="{30EFBB88-066A-4A17-A898-47CC26134F96}" destId="{7F9C1A9A-D6E7-4B50-87BC-A2F870A9ADB5}" srcOrd="6" destOrd="0" presId="urn:microsoft.com/office/officeart/2005/8/layout/radial6"/>
    <dgm:cxn modelId="{E0820C3A-6E5B-4D5D-8635-A942C5CD2AF5}" type="presParOf" srcId="{30EFBB88-066A-4A17-A898-47CC26134F96}" destId="{4636B747-97DC-4017-855B-0EB650509739}" srcOrd="7" destOrd="0" presId="urn:microsoft.com/office/officeart/2005/8/layout/radial6"/>
    <dgm:cxn modelId="{2BC6BAC7-5795-43A4-AA59-19EF227C35B4}" type="presParOf" srcId="{30EFBB88-066A-4A17-A898-47CC26134F96}" destId="{6DC76F71-D5BD-4C24-920D-E707C39BD1B5}" srcOrd="8" destOrd="0" presId="urn:microsoft.com/office/officeart/2005/8/layout/radial6"/>
    <dgm:cxn modelId="{24933124-BE8F-4988-9D5C-21015F82A0E4}" type="presParOf" srcId="{30EFBB88-066A-4A17-A898-47CC26134F96}" destId="{F06E0A2A-5A15-425F-BF46-684B3D2259A4}" srcOrd="9" destOrd="0" presId="urn:microsoft.com/office/officeart/2005/8/layout/radial6"/>
    <dgm:cxn modelId="{79AE6FF4-A108-45EE-A567-765CAA8BF6E8}" type="presParOf" srcId="{30EFBB88-066A-4A17-A898-47CC26134F96}" destId="{822C0714-77B9-434B-80C2-009FEBE1D720}" srcOrd="10" destOrd="0" presId="urn:microsoft.com/office/officeart/2005/8/layout/radial6"/>
    <dgm:cxn modelId="{507C6843-8FDB-4D8B-8DC2-4EC881047060}" type="presParOf" srcId="{30EFBB88-066A-4A17-A898-47CC26134F96}" destId="{BEEF06ED-D50A-4302-BDFE-03B19B356E59}" srcOrd="11" destOrd="0" presId="urn:microsoft.com/office/officeart/2005/8/layout/radial6"/>
    <dgm:cxn modelId="{3B7139AE-DA50-4164-909D-1F0D44A14B0D}" type="presParOf" srcId="{30EFBB88-066A-4A17-A898-47CC26134F96}" destId="{CE8D6773-8028-4D8C-B0F2-B00E4F97B06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D7F74C-A7F2-4ECE-9C46-7F869B328AE5}">
      <dsp:nvSpPr>
        <dsp:cNvPr id="0" name=""/>
        <dsp:cNvSpPr/>
      </dsp:nvSpPr>
      <dsp:spPr>
        <a:xfrm rot="16200000">
          <a:off x="2759356" y="417910"/>
          <a:ext cx="2767696" cy="2725616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B56374B-1224-41A3-A7D2-212C53B761CC}">
      <dsp:nvSpPr>
        <dsp:cNvPr id="0" name=""/>
        <dsp:cNvSpPr/>
      </dsp:nvSpPr>
      <dsp:spPr>
        <a:xfrm>
          <a:off x="687393" y="1539873"/>
          <a:ext cx="1413434" cy="1122223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Validated Fuel, Distance and Tax Data</a:t>
          </a:r>
          <a:endParaRPr lang="en-US" sz="1700" b="1" kern="1200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sp:txBody>
      <dsp:txXfrm>
        <a:off x="687393" y="1539873"/>
        <a:ext cx="1413434" cy="1122223"/>
      </dsp:txXfrm>
    </dsp:sp>
    <dsp:sp modelId="{81990E7D-DE9A-4215-A046-B9F683BFCD44}">
      <dsp:nvSpPr>
        <dsp:cNvPr id="0" name=""/>
        <dsp:cNvSpPr/>
      </dsp:nvSpPr>
      <dsp:spPr>
        <a:xfrm rot="16200000">
          <a:off x="-44294" y="442761"/>
          <a:ext cx="3042998" cy="3103622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DB6B054-490F-4479-91A7-8583C75DB343}">
      <dsp:nvSpPr>
        <dsp:cNvPr id="0" name=""/>
        <dsp:cNvSpPr/>
      </dsp:nvSpPr>
      <dsp:spPr>
        <a:xfrm>
          <a:off x="3506786" y="1138090"/>
          <a:ext cx="1108628" cy="1163786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Data Analytics</a:t>
          </a:r>
          <a:endParaRPr lang="en-US" sz="1700" b="1" kern="1200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sp:txBody>
      <dsp:txXfrm>
        <a:off x="3506786" y="1138090"/>
        <a:ext cx="1108628" cy="1163786"/>
      </dsp:txXfrm>
    </dsp:sp>
    <dsp:sp modelId="{9397E00B-858C-446B-81C2-BA51B6D944C7}">
      <dsp:nvSpPr>
        <dsp:cNvPr id="0" name=""/>
        <dsp:cNvSpPr/>
      </dsp:nvSpPr>
      <dsp:spPr>
        <a:xfrm>
          <a:off x="5410539" y="549279"/>
          <a:ext cx="2771588" cy="2819906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35F2867-8F22-457C-ACFC-4FCB6829131D}">
      <dsp:nvSpPr>
        <dsp:cNvPr id="0" name=""/>
        <dsp:cNvSpPr/>
      </dsp:nvSpPr>
      <dsp:spPr>
        <a:xfrm>
          <a:off x="5868989" y="1387475"/>
          <a:ext cx="1786964" cy="1316181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Information for Decision Making </a:t>
          </a:r>
          <a:endParaRPr lang="en-US" sz="1600" b="1" kern="1200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sp:txBody>
      <dsp:txXfrm>
        <a:off x="5868989" y="1387475"/>
        <a:ext cx="1786964" cy="13161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8D6773-8028-4D8C-B0F2-B00E4F97B068}">
      <dsp:nvSpPr>
        <dsp:cNvPr id="0" name=""/>
        <dsp:cNvSpPr/>
      </dsp:nvSpPr>
      <dsp:spPr>
        <a:xfrm>
          <a:off x="2504937" y="479040"/>
          <a:ext cx="3222708" cy="3222708"/>
        </a:xfrm>
        <a:prstGeom prst="blockArc">
          <a:avLst>
            <a:gd name="adj1" fmla="val 10800000"/>
            <a:gd name="adj2" fmla="val 162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1800000"/>
          </a:lightRig>
        </a:scene3d>
        <a:sp3d>
          <a:bevelT/>
          <a:bevelB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6E0A2A-5A15-425F-BF46-684B3D2259A4}">
      <dsp:nvSpPr>
        <dsp:cNvPr id="0" name=""/>
        <dsp:cNvSpPr/>
      </dsp:nvSpPr>
      <dsp:spPr>
        <a:xfrm>
          <a:off x="2504937" y="479040"/>
          <a:ext cx="3222708" cy="3222708"/>
        </a:xfrm>
        <a:prstGeom prst="blockArc">
          <a:avLst>
            <a:gd name="adj1" fmla="val 5400000"/>
            <a:gd name="adj2" fmla="val 108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1800000"/>
          </a:lightRig>
        </a:scene3d>
        <a:sp3d>
          <a:bevelT/>
          <a:bevelB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9C1A9A-D6E7-4B50-87BC-A2F870A9ADB5}">
      <dsp:nvSpPr>
        <dsp:cNvPr id="0" name=""/>
        <dsp:cNvSpPr/>
      </dsp:nvSpPr>
      <dsp:spPr>
        <a:xfrm>
          <a:off x="2511075" y="479052"/>
          <a:ext cx="3222708" cy="3222708"/>
        </a:xfrm>
        <a:prstGeom prst="blockArc">
          <a:avLst>
            <a:gd name="adj1" fmla="val 21599974"/>
            <a:gd name="adj2" fmla="val 5413407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1800000"/>
          </a:lightRig>
        </a:scene3d>
        <a:sp3d>
          <a:bevelT/>
          <a:bevelB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32A05E-874A-4653-BD6B-C9AFD5FCB396}">
      <dsp:nvSpPr>
        <dsp:cNvPr id="0" name=""/>
        <dsp:cNvSpPr/>
      </dsp:nvSpPr>
      <dsp:spPr>
        <a:xfrm>
          <a:off x="2511075" y="479028"/>
          <a:ext cx="3222708" cy="3222708"/>
        </a:xfrm>
        <a:prstGeom prst="blockArc">
          <a:avLst>
            <a:gd name="adj1" fmla="val 16186593"/>
            <a:gd name="adj2" fmla="val 26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1800000"/>
          </a:lightRig>
        </a:scene3d>
        <a:sp3d>
          <a:bevelT/>
          <a:bevelB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BB4A72-2333-4B35-85BA-FC5F17C8F4B6}">
      <dsp:nvSpPr>
        <dsp:cNvPr id="0" name=""/>
        <dsp:cNvSpPr/>
      </dsp:nvSpPr>
      <dsp:spPr>
        <a:xfrm>
          <a:off x="3373899" y="1348002"/>
          <a:ext cx="1484783" cy="14847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1800000"/>
          </a:lightRig>
        </a:scene3d>
        <a:sp3d>
          <a:bevelT/>
          <a:bevelB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Data</a:t>
          </a:r>
          <a:endParaRPr lang="en-US" sz="3900" kern="1200" dirty="0"/>
        </a:p>
      </dsp:txBody>
      <dsp:txXfrm>
        <a:off x="3591340" y="1565443"/>
        <a:ext cx="1049901" cy="1049901"/>
      </dsp:txXfrm>
    </dsp:sp>
    <dsp:sp modelId="{F65C1E10-DF8C-4ACD-B709-C6202BE7D114}">
      <dsp:nvSpPr>
        <dsp:cNvPr id="0" name=""/>
        <dsp:cNvSpPr/>
      </dsp:nvSpPr>
      <dsp:spPr>
        <a:xfrm>
          <a:off x="3087154" y="-123646"/>
          <a:ext cx="2058274" cy="12802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1800000"/>
          </a:lightRig>
        </a:scene3d>
        <a:sp3d>
          <a:bevelT/>
          <a:bevelB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Dashboard</a:t>
          </a:r>
          <a:endParaRPr lang="en-US" sz="2000" kern="1200" dirty="0"/>
        </a:p>
      </dsp:txBody>
      <dsp:txXfrm>
        <a:off x="3388581" y="63836"/>
        <a:ext cx="1455420" cy="905243"/>
      </dsp:txXfrm>
    </dsp:sp>
    <dsp:sp modelId="{57350FA7-C2B9-4D20-8D2C-4E4FE825DB3C}">
      <dsp:nvSpPr>
        <dsp:cNvPr id="0" name=""/>
        <dsp:cNvSpPr/>
      </dsp:nvSpPr>
      <dsp:spPr>
        <a:xfrm>
          <a:off x="5065425" y="1093492"/>
          <a:ext cx="1261883" cy="19938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1800000"/>
          </a:lightRig>
        </a:scene3d>
        <a:sp3d>
          <a:bevelT/>
          <a:bevelB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Charts</a:t>
          </a:r>
          <a:endParaRPr lang="en-US" sz="2000" kern="1200" dirty="0"/>
        </a:p>
      </dsp:txBody>
      <dsp:txXfrm>
        <a:off x="5250223" y="1385478"/>
        <a:ext cx="892287" cy="1409831"/>
      </dsp:txXfrm>
    </dsp:sp>
    <dsp:sp modelId="{4636B747-97DC-4017-855B-0EB650509739}">
      <dsp:nvSpPr>
        <dsp:cNvPr id="0" name=""/>
        <dsp:cNvSpPr/>
      </dsp:nvSpPr>
      <dsp:spPr>
        <a:xfrm>
          <a:off x="3010013" y="3014016"/>
          <a:ext cx="2212555" cy="13006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1800000"/>
          </a:lightRig>
        </a:scene3d>
        <a:sp3d>
          <a:bevelT/>
          <a:bevelB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Infographics</a:t>
          </a:r>
          <a:endParaRPr lang="en-US" sz="2000" kern="1200" dirty="0"/>
        </a:p>
      </dsp:txBody>
      <dsp:txXfrm>
        <a:off x="3334034" y="3204489"/>
        <a:ext cx="1564513" cy="919684"/>
      </dsp:txXfrm>
    </dsp:sp>
    <dsp:sp modelId="{822C0714-77B9-434B-80C2-009FEBE1D720}">
      <dsp:nvSpPr>
        <dsp:cNvPr id="0" name=""/>
        <dsp:cNvSpPr/>
      </dsp:nvSpPr>
      <dsp:spPr>
        <a:xfrm>
          <a:off x="1908429" y="1093492"/>
          <a:ext cx="1267849" cy="19938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1800000"/>
          </a:lightRig>
        </a:scene3d>
        <a:sp3d>
          <a:bevelT/>
          <a:bevelB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Reports</a:t>
          </a:r>
          <a:endParaRPr lang="en-US" sz="2000" kern="1200" dirty="0"/>
        </a:p>
      </dsp:txBody>
      <dsp:txXfrm>
        <a:off x="2094101" y="1385478"/>
        <a:ext cx="896505" cy="14098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3D27B6-5442-4C36-A724-6058C505391E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48817A-A55C-44D3-9E0B-03B8F2DB1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55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DEF524-CF28-4A8C-8202-BD4ED2B3A485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CF0F-8A2C-4FA3-A87E-234BD2D74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31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February,</a:t>
            </a:r>
            <a:r>
              <a:rPr lang="en-US" baseline="0" dirty="0" smtClean="0"/>
              <a:t> 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CF0F-8A2C-4FA3-A87E-234BD2D74CF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873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IFTA can provide support for items in red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CF0F-8A2C-4FA3-A87E-234BD2D74CF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372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Jurisdictions</a:t>
            </a:r>
            <a:r>
              <a:rPr lang="en-US" baseline="0" dirty="0" smtClean="0"/>
              <a:t> can learn from others experiences more easily, if a space and mechanism for sharing is established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CF0F-8A2C-4FA3-A87E-234BD2D74CF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664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Before</a:t>
            </a:r>
            <a:r>
              <a:rPr lang="en-US" baseline="0" dirty="0" smtClean="0"/>
              <a:t> and after a change-tax rate change, toll-road change, vehicle mileage tax change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CF0F-8A2C-4FA3-A87E-234BD2D74CF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616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IFTA can</a:t>
            </a:r>
            <a:r>
              <a:rPr lang="en-US" baseline="0" dirty="0" smtClean="0"/>
              <a:t> support efforts in data accessibility, quality and sharing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CF0F-8A2C-4FA3-A87E-234BD2D74CF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834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August 14-15	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2019 Annual IFTA Business Meeting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dirty="0" smtClean="0">
                <a:latin typeface="Arial" charset="0"/>
              </a:rPr>
              <a:t>Raleigh, North Carolina</a:t>
            </a:r>
            <a:endParaRPr lang="en-US" alt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231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 txBox="1">
            <a:spLocks/>
          </p:cNvSpPr>
          <p:nvPr/>
        </p:nvSpPr>
        <p:spPr>
          <a:xfrm>
            <a:off x="6019800" y="6110287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3" name="Date Placeholder 3"/>
          <p:cNvSpPr txBox="1">
            <a:spLocks/>
          </p:cNvSpPr>
          <p:nvPr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295" y="1965324"/>
            <a:ext cx="8229600" cy="4144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208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</a:t>
            </a:r>
            <a:r>
              <a:rPr lang="en-US" baseline="0" dirty="0" smtClean="0">
                <a:solidFill>
                  <a:schemeClr val="tx1"/>
                </a:solidFill>
              </a:rPr>
              <a:t>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89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691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266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275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157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094549"/>
            <a:ext cx="8229600" cy="4001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 b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August 14-15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2019 Annual IFTA Business Meeting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dirty="0" smtClean="0">
                <a:latin typeface="Arial" charset="0"/>
              </a:rPr>
              <a:t>Raleigh, North Carolina</a:t>
            </a:r>
            <a:endParaRPr lang="en-US" altLang="en-US" dirty="0">
              <a:latin typeface="Arial" charset="0"/>
            </a:endParaRPr>
          </a:p>
        </p:txBody>
      </p:sp>
      <p:pic>
        <p:nvPicPr>
          <p:cNvPr id="7" name="Picture 7" descr="iftalogowatermark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52800" cy="1136650"/>
          </a:xfrm>
          <a:prstGeom prst="rect">
            <a:avLst/>
          </a:prstGeom>
          <a:blipFill dpi="0" rotWithShape="1">
            <a:blip r:embed="rId10">
              <a:duotone>
                <a:srgbClr val="000080"/>
                <a:srgbClr val="FFFFFF"/>
              </a:duotone>
            </a:blip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8258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70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5295" y="2743200"/>
            <a:ext cx="8229600" cy="3367087"/>
          </a:xfrm>
        </p:spPr>
        <p:txBody>
          <a:bodyPr/>
          <a:lstStyle/>
          <a:p>
            <a:r>
              <a:rPr lang="en-US" dirty="0" smtClean="0"/>
              <a:t>Leadership</a:t>
            </a:r>
          </a:p>
          <a:p>
            <a:r>
              <a:rPr lang="en-US" dirty="0" smtClean="0"/>
              <a:t>Appropriate Staffing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43000"/>
          </a:xfrm>
        </p:spPr>
        <p:txBody>
          <a:bodyPr/>
          <a:lstStyle/>
          <a:p>
            <a:r>
              <a:rPr lang="en-US" dirty="0"/>
              <a:t>K</a:t>
            </a:r>
            <a:r>
              <a:rPr lang="en-US" dirty="0" smtClean="0"/>
              <a:t>ey </a:t>
            </a:r>
            <a:r>
              <a:rPr lang="en-US" dirty="0"/>
              <a:t>factors </a:t>
            </a:r>
            <a:r>
              <a:rPr lang="en-US" dirty="0" smtClean="0"/>
              <a:t>in the Use and Analysis of Data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072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295400"/>
            <a:ext cx="8229600" cy="762000"/>
          </a:xfrm>
        </p:spPr>
        <p:txBody>
          <a:bodyPr/>
          <a:lstStyle/>
          <a:p>
            <a:r>
              <a:rPr lang="en-US" dirty="0" smtClean="0"/>
              <a:t>IFTA Information Sharing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819400"/>
            <a:ext cx="4038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819400"/>
            <a:ext cx="4038600" cy="45259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669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2" descr="C:\Users\mhals\AppData\Local\Microsoft\Windows\INetCache\IE\LMWXU9YR\feedback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28600"/>
            <a:ext cx="5111750" cy="3272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7210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144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jurisdiction encountered difficulty loading IFTA Transmittal data into their vendor’s system, due to demographic information populating transmittal fields.</a:t>
            </a:r>
          </a:p>
          <a:p>
            <a:pPr marL="0" indent="0">
              <a:buNone/>
            </a:pPr>
            <a:r>
              <a:rPr lang="en-US" dirty="0" smtClean="0"/>
              <a:t>The amount of time spent correcting the incorrect data fields was expensive and the effort was frustrating.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43000"/>
          </a:xfrm>
        </p:spPr>
        <p:txBody>
          <a:bodyPr/>
          <a:lstStyle/>
          <a:p>
            <a:r>
              <a:rPr lang="en-US" dirty="0" smtClean="0"/>
              <a:t>Jurisdictional Example #1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105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5295" y="1981200"/>
            <a:ext cx="8229600" cy="412908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After a fuel tax rate change, a jurisdiction wanted to verify that the change resulted in the expected revenue change.</a:t>
            </a:r>
          </a:p>
          <a:p>
            <a:pPr marL="0" indent="0">
              <a:buNone/>
            </a:pPr>
            <a:r>
              <a:rPr lang="en-US" dirty="0" smtClean="0"/>
              <a:t>IFTA data was not sufficient to determine the answer.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62000"/>
          </a:xfrm>
        </p:spPr>
        <p:txBody>
          <a:bodyPr/>
          <a:lstStyle/>
          <a:p>
            <a:r>
              <a:rPr lang="en-US" dirty="0" smtClean="0"/>
              <a:t>Jurisdiction Example #2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305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144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How is a revenue stream affected?</a:t>
            </a:r>
          </a:p>
          <a:p>
            <a:r>
              <a:rPr lang="en-US" dirty="0" smtClean="0"/>
              <a:t>Before/After comparisons</a:t>
            </a:r>
          </a:p>
          <a:p>
            <a:r>
              <a:rPr lang="en-US" dirty="0" smtClean="0"/>
              <a:t>Experiences from other Jurisdictions</a:t>
            </a:r>
          </a:p>
          <a:p>
            <a:r>
              <a:rPr lang="en-US" dirty="0" smtClean="0"/>
              <a:t>Experience from different fleet sizes</a:t>
            </a:r>
          </a:p>
          <a:p>
            <a:r>
              <a:rPr lang="en-US" dirty="0" smtClean="0"/>
              <a:t>Interstate vs Intrastate fleet comparisons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43000"/>
          </a:xfrm>
        </p:spPr>
        <p:txBody>
          <a:bodyPr/>
          <a:lstStyle/>
          <a:p>
            <a:r>
              <a:rPr lang="en-US" dirty="0" smtClean="0"/>
              <a:t>Data Analytics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4882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429" y="1965325"/>
            <a:ext cx="8159968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30004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399" y="2514600"/>
            <a:ext cx="7770495" cy="359568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                              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838200"/>
          </a:xfrm>
        </p:spPr>
        <p:txBody>
          <a:bodyPr/>
          <a:lstStyle/>
          <a:p>
            <a:r>
              <a:rPr lang="en-US" dirty="0" smtClean="0"/>
              <a:t>How can your jurisdiction better use data?</a:t>
            </a:r>
            <a:endParaRPr lang="en-US" dirty="0"/>
          </a:p>
        </p:txBody>
      </p:sp>
      <p:pic>
        <p:nvPicPr>
          <p:cNvPr id="3078" name="Picture 6" descr="C:\Users\mhals\AppData\Local\Microsoft\Windows\INetCache\IE\LMWXU9YR\cfc27ad78f3c8a176953e530e017479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4925" y="2667000"/>
            <a:ext cx="6705600" cy="3632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6957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4591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First </a:t>
            </a:r>
            <a:r>
              <a:rPr lang="en-US" dirty="0"/>
              <a:t>comprehensive overview of </a:t>
            </a:r>
            <a:r>
              <a:rPr lang="en-US" dirty="0" smtClean="0"/>
              <a:t>data utilization </a:t>
            </a:r>
            <a:r>
              <a:rPr lang="en-US" dirty="0"/>
              <a:t>in all 50 </a:t>
            </a:r>
            <a:r>
              <a:rPr lang="en-US" dirty="0" smtClean="0"/>
              <a:t>states includes study of:</a:t>
            </a:r>
          </a:p>
          <a:p>
            <a:pPr lvl="1"/>
            <a:r>
              <a:rPr lang="en-US" dirty="0" smtClean="0"/>
              <a:t>Data </a:t>
            </a:r>
            <a:r>
              <a:rPr lang="en-US" dirty="0"/>
              <a:t>use and benefits. </a:t>
            </a:r>
          </a:p>
          <a:p>
            <a:pPr lvl="1"/>
            <a:r>
              <a:rPr lang="en-US" dirty="0" smtClean="0"/>
              <a:t>Data </a:t>
            </a:r>
            <a:r>
              <a:rPr lang="en-US" dirty="0"/>
              <a:t>analysis. </a:t>
            </a:r>
          </a:p>
          <a:p>
            <a:pPr lvl="1"/>
            <a:r>
              <a:rPr lang="en-US" dirty="0" smtClean="0"/>
              <a:t>Data </a:t>
            </a:r>
            <a:r>
              <a:rPr lang="en-US" dirty="0"/>
              <a:t>infrastructure. </a:t>
            </a:r>
          </a:p>
          <a:p>
            <a:pPr lvl="1"/>
            <a:r>
              <a:rPr lang="en-US" dirty="0" smtClean="0"/>
              <a:t>Supports </a:t>
            </a:r>
            <a:r>
              <a:rPr lang="en-US" dirty="0"/>
              <a:t>and challenges of data </a:t>
            </a:r>
            <a:r>
              <a:rPr lang="en-US" dirty="0" smtClean="0"/>
              <a:t>work 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219200"/>
          </a:xfrm>
        </p:spPr>
        <p:txBody>
          <a:bodyPr/>
          <a:lstStyle/>
          <a:p>
            <a:r>
              <a:rPr lang="en-US" dirty="0" smtClean="0"/>
              <a:t>Pew Charitable Trusts Study	</a:t>
            </a:r>
            <a:br>
              <a:rPr lang="en-US" dirty="0" smtClean="0"/>
            </a:br>
            <a:r>
              <a:rPr lang="en-US" sz="3200" b="1" dirty="0"/>
              <a:t>How </a:t>
            </a:r>
            <a:r>
              <a:rPr lang="en-US" sz="3200" b="1" dirty="0" smtClean="0"/>
              <a:t>States </a:t>
            </a:r>
            <a:r>
              <a:rPr lang="en-US" sz="3200" b="1" dirty="0"/>
              <a:t>Use </a:t>
            </a:r>
            <a:r>
              <a:rPr lang="en-US" sz="3200" b="1" dirty="0" smtClean="0"/>
              <a:t>Data </a:t>
            </a:r>
            <a:r>
              <a:rPr lang="en-US" sz="3200" b="1" dirty="0"/>
              <a:t>to Inform Decisions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55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144963"/>
          </a:xfrm>
        </p:spPr>
        <p:txBody>
          <a:bodyPr/>
          <a:lstStyle/>
          <a:p>
            <a:r>
              <a:rPr lang="en-US" dirty="0" smtClean="0"/>
              <a:t>Cross-reference data sets</a:t>
            </a:r>
          </a:p>
          <a:p>
            <a:r>
              <a:rPr lang="en-US" dirty="0" smtClean="0"/>
              <a:t>Use </a:t>
            </a:r>
            <a:r>
              <a:rPr lang="en-US" dirty="0"/>
              <a:t>calculations to show </a:t>
            </a:r>
            <a:r>
              <a:rPr lang="en-US" dirty="0" smtClean="0"/>
              <a:t>trends</a:t>
            </a:r>
          </a:p>
          <a:p>
            <a:r>
              <a:rPr lang="en-US" dirty="0" smtClean="0"/>
              <a:t>Find correlations </a:t>
            </a:r>
            <a:r>
              <a:rPr lang="en-US" dirty="0"/>
              <a:t>between </a:t>
            </a:r>
            <a:r>
              <a:rPr lang="en-US" dirty="0" smtClean="0"/>
              <a:t>factors</a:t>
            </a:r>
          </a:p>
          <a:p>
            <a:r>
              <a:rPr lang="en-US" dirty="0" smtClean="0"/>
              <a:t>Visualizing </a:t>
            </a:r>
            <a:r>
              <a:rPr lang="en-US" dirty="0"/>
              <a:t>data in charts and graphs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/>
          <a:lstStyle/>
          <a:p>
            <a:r>
              <a:rPr lang="en-US" dirty="0" smtClean="0"/>
              <a:t>According to Pew, jurisdictions use data to: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044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 </a:t>
            </a:r>
            <a:r>
              <a:rPr lang="en-US" dirty="0"/>
              <a:t>up guiding goals and structures </a:t>
            </a:r>
          </a:p>
          <a:p>
            <a:r>
              <a:rPr lang="en-US" dirty="0"/>
              <a:t>Build </a:t>
            </a:r>
            <a:r>
              <a:rPr lang="en-US" dirty="0" smtClean="0"/>
              <a:t>capacity </a:t>
            </a:r>
            <a:r>
              <a:rPr lang="en-US" dirty="0"/>
              <a:t>of stakeholders to effectively use data </a:t>
            </a:r>
          </a:p>
          <a:p>
            <a:r>
              <a:rPr lang="en-US" dirty="0">
                <a:solidFill>
                  <a:srgbClr val="C00000"/>
                </a:solidFill>
              </a:rPr>
              <a:t>Ensure </a:t>
            </a:r>
            <a:r>
              <a:rPr lang="en-US" dirty="0" smtClean="0">
                <a:solidFill>
                  <a:srgbClr val="C00000"/>
                </a:solidFill>
              </a:rPr>
              <a:t>quality </a:t>
            </a:r>
            <a:r>
              <a:rPr lang="en-US" dirty="0">
                <a:solidFill>
                  <a:srgbClr val="C00000"/>
                </a:solidFill>
              </a:rPr>
              <a:t>data can be accessed and used by stakeholders </a:t>
            </a:r>
          </a:p>
          <a:p>
            <a:r>
              <a:rPr lang="en-US" dirty="0">
                <a:solidFill>
                  <a:srgbClr val="C00000"/>
                </a:solidFill>
              </a:rPr>
              <a:t>Analyze data to create meaningful </a:t>
            </a:r>
            <a:r>
              <a:rPr lang="en-US" dirty="0" smtClean="0">
                <a:solidFill>
                  <a:srgbClr val="C00000"/>
                </a:solidFill>
              </a:rPr>
              <a:t>information</a:t>
            </a:r>
          </a:p>
          <a:p>
            <a:r>
              <a:rPr lang="en-US" dirty="0" smtClean="0"/>
              <a:t>Sustain </a:t>
            </a:r>
            <a:r>
              <a:rPr lang="en-US" dirty="0"/>
              <a:t>support for continued data efforts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838200"/>
          </a:xfrm>
        </p:spPr>
        <p:txBody>
          <a:bodyPr/>
          <a:lstStyle/>
          <a:p>
            <a:r>
              <a:rPr lang="en-US" dirty="0"/>
              <a:t>J</a:t>
            </a:r>
            <a:r>
              <a:rPr lang="en-US" dirty="0" smtClean="0"/>
              <a:t>urisdictions should…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575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6449590"/>
              </p:ext>
            </p:extLst>
          </p:nvPr>
        </p:nvGraphicFramePr>
        <p:xfrm>
          <a:off x="455613" y="1965325"/>
          <a:ext cx="8229600" cy="4144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990600"/>
          </a:xfrm>
        </p:spPr>
        <p:txBody>
          <a:bodyPr/>
          <a:lstStyle/>
          <a:p>
            <a:r>
              <a:rPr lang="en-US" dirty="0" smtClean="0"/>
              <a:t>Transforming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115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5295" y="3048000"/>
            <a:ext cx="8229600" cy="3062287"/>
          </a:xfrm>
        </p:spPr>
        <p:txBody>
          <a:bodyPr/>
          <a:lstStyle/>
          <a:p>
            <a:r>
              <a:rPr lang="en-US" dirty="0" smtClean="0"/>
              <a:t>Validate</a:t>
            </a:r>
          </a:p>
          <a:p>
            <a:r>
              <a:rPr lang="en-US" dirty="0" smtClean="0"/>
              <a:t>Disseminate data through the Clearinghouse Reports</a:t>
            </a:r>
          </a:p>
          <a:p>
            <a:r>
              <a:rPr lang="en-US" dirty="0" smtClean="0"/>
              <a:t>Provide information-sharing platform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43000"/>
          </a:xfrm>
        </p:spPr>
        <p:txBody>
          <a:bodyPr/>
          <a:lstStyle/>
          <a:p>
            <a:r>
              <a:rPr lang="en-US" dirty="0" smtClean="0"/>
              <a:t>IFTA’s Role in Data-Based </a:t>
            </a:r>
            <a:br>
              <a:rPr lang="en-US" dirty="0" smtClean="0"/>
            </a:br>
            <a:r>
              <a:rPr lang="en-US" dirty="0" smtClean="0"/>
              <a:t>Decision Making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538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981201"/>
            <a:ext cx="8229600" cy="4876800"/>
          </a:xfrm>
        </p:spPr>
        <p:txBody>
          <a:bodyPr/>
          <a:lstStyle/>
          <a:p>
            <a:r>
              <a:rPr lang="en-US" dirty="0" smtClean="0"/>
              <a:t>Should IFTA validate transmittal data received from jurisdictions?</a:t>
            </a:r>
          </a:p>
          <a:p>
            <a:r>
              <a:rPr lang="en-US" dirty="0" smtClean="0"/>
              <a:t>What validations should be performed?</a:t>
            </a:r>
          </a:p>
          <a:p>
            <a:pPr lvl="1"/>
            <a:r>
              <a:rPr lang="en-US" dirty="0" smtClean="0"/>
              <a:t>Incorrect information in defined fields?</a:t>
            </a:r>
          </a:p>
          <a:p>
            <a:pPr lvl="1"/>
            <a:r>
              <a:rPr lang="en-US" dirty="0" smtClean="0"/>
              <a:t>MPGs too high?</a:t>
            </a:r>
          </a:p>
          <a:p>
            <a:r>
              <a:rPr lang="en-US" dirty="0" smtClean="0"/>
              <a:t>If jurisdictions’ data cannot be validated, should it be rejected or should a warning be issued?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43000"/>
          </a:xfrm>
        </p:spPr>
        <p:txBody>
          <a:bodyPr/>
          <a:lstStyle/>
          <a:p>
            <a:r>
              <a:rPr lang="en-US" dirty="0" smtClean="0"/>
              <a:t>IFTA Data Validation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81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393192"/>
              </p:ext>
            </p:extLst>
          </p:nvPr>
        </p:nvGraphicFramePr>
        <p:xfrm>
          <a:off x="457200" y="1828800"/>
          <a:ext cx="82296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838200"/>
          </a:xfrm>
        </p:spPr>
        <p:txBody>
          <a:bodyPr/>
          <a:lstStyle/>
          <a:p>
            <a:r>
              <a:rPr lang="en-US" dirty="0" smtClean="0"/>
              <a:t>IFTA Data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145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31838"/>
          </a:xfrm>
        </p:spPr>
        <p:txBody>
          <a:bodyPr/>
          <a:lstStyle/>
          <a:p>
            <a:r>
              <a:rPr lang="en-US" dirty="0" smtClean="0"/>
              <a:t>Information Sharing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62078"/>
      </p:ext>
    </p:extLst>
  </p:cSld>
  <p:clrMapOvr>
    <a:masterClrMapping/>
  </p:clrMapOvr>
</p:sld>
</file>

<file path=ppt/theme/theme1.xml><?xml version="1.0" encoding="utf-8"?>
<a:theme xmlns:a="http://schemas.openxmlformats.org/drawingml/2006/main" name="IFTA ABM 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</TotalTime>
  <Words>377</Words>
  <Application>Microsoft Office PowerPoint</Application>
  <PresentationFormat>On-screen Show (4:3)</PresentationFormat>
  <Paragraphs>70</Paragraphs>
  <Slides>16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IFTA ABM 2016</vt:lpstr>
      <vt:lpstr>Key factors in the Use and Analysis of Data </vt:lpstr>
      <vt:lpstr>Pew Charitable Trusts Study  How States Use Data to Inform Decisions </vt:lpstr>
      <vt:lpstr>According to Pew, jurisdictions use data to:</vt:lpstr>
      <vt:lpstr>Jurisdictions should…</vt:lpstr>
      <vt:lpstr>Transforming Data</vt:lpstr>
      <vt:lpstr>IFTA’s Role in Data-Based  Decision Making </vt:lpstr>
      <vt:lpstr>IFTA Data Validation</vt:lpstr>
      <vt:lpstr>IFTA Data Presentation</vt:lpstr>
      <vt:lpstr>Information Sharing</vt:lpstr>
      <vt:lpstr>IFTA Information Sharing</vt:lpstr>
      <vt:lpstr>PowerPoint Presentation</vt:lpstr>
      <vt:lpstr>Jurisdictional Example #1</vt:lpstr>
      <vt:lpstr>Jurisdiction Example #2</vt:lpstr>
      <vt:lpstr>Data Analytics</vt:lpstr>
      <vt:lpstr>PowerPoint Presentation</vt:lpstr>
      <vt:lpstr>How can your jurisdiction better use data?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Lonette Turner</dc:creator>
  <cp:lastModifiedBy>Tammy Trinker</cp:lastModifiedBy>
  <cp:revision>42</cp:revision>
  <dcterms:created xsi:type="dcterms:W3CDTF">2016-07-21T22:27:59Z</dcterms:created>
  <dcterms:modified xsi:type="dcterms:W3CDTF">2019-08-26T18:19:50Z</dcterms:modified>
</cp:coreProperties>
</file>